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Nunito SemiBold"/>
      <p:regular r:id="rId16"/>
      <p:bold r:id="rId17"/>
      <p:italic r:id="rId18"/>
      <p:boldItalic r:id="rId19"/>
    </p:embeddedFont>
    <p:embeddedFont>
      <p:font typeface="Nuni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Quentin Odong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11" Type="http://schemas.openxmlformats.org/officeDocument/2006/relationships/slide" Target="slides/slide6.xml"/><Relationship Id="rId22" Type="http://schemas.openxmlformats.org/officeDocument/2006/relationships/font" Target="fonts/Nunito-italic.fntdata"/><Relationship Id="rId10" Type="http://schemas.openxmlformats.org/officeDocument/2006/relationships/slide" Target="slides/slide5.xml"/><Relationship Id="rId21"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Nuni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SemiBold-bold.fntdata"/><Relationship Id="rId16" Type="http://schemas.openxmlformats.org/officeDocument/2006/relationships/font" Target="fonts/NunitoSemiBold-regular.fntdata"/><Relationship Id="rId5" Type="http://schemas.openxmlformats.org/officeDocument/2006/relationships/notesMaster" Target="notesMasters/notesMaster1.xml"/><Relationship Id="rId19" Type="http://schemas.openxmlformats.org/officeDocument/2006/relationships/font" Target="fonts/NunitoSemiBold-boldItalic.fntdata"/><Relationship Id="rId6" Type="http://schemas.openxmlformats.org/officeDocument/2006/relationships/slide" Target="slides/slide1.xml"/><Relationship Id="rId18" Type="http://schemas.openxmlformats.org/officeDocument/2006/relationships/font" Target="fonts/NunitoSemiBold-italic.fnt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6-10T11:35:47.347">
    <p:pos x="288" y="644"/>
    <p:text>+l.agola@kokonetworks.com Teltonika team suspect incompatibility between the modem and android box LAN ports, which matches our root cause of limited support for Ethernet interface on android box. They also recommend increasing lease time to reduce connectivity interruptions.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7fdafe4649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7fdafe4649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1" name="Google Shape;231;g7fdafe4649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bd788e97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bd788e97a_0_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61d1039ee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1d1039ee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5" name="Google Shape;175;g61d1039ee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61d1039ee4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61d1039ee4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 name="Google Shape;183;g61d1039ee4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6ae2327a93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6ae2327a93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1" name="Google Shape;191;g6ae2327a93_0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7d5112bfdf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8" name="Google Shape;198;g7d5112bfdf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6dd7d5a577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dd7d5a577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6" name="Google Shape;206;g6dd7d5a577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74702e365b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4702e365b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4" name="Google Shape;214;g74702e365b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6b53cc3d7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b53cc3d7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2" name="Google Shape;222;g6b53cc3d7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team_noc</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2019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a:t>
            </a:r>
            <a:r>
              <a:rPr b="1" lang="en-US" sz="1000">
                <a:solidFill>
                  <a:schemeClr val="lt1"/>
                </a:solidFill>
                <a:latin typeface="Nunito"/>
                <a:ea typeface="Nunito"/>
                <a:cs typeface="Nunito"/>
                <a:sym typeface="Nunito"/>
              </a:rPr>
              <a:t>2020</a:t>
            </a:r>
            <a:r>
              <a:rPr b="1" i="0" lang="en-US" sz="1000" u="none" cap="none" strike="noStrike">
                <a:solidFill>
                  <a:schemeClr val="lt1"/>
                </a:solidFill>
                <a:latin typeface="Nunito"/>
                <a:ea typeface="Nunito"/>
                <a:cs typeface="Nunito"/>
                <a:sym typeface="Nunito"/>
              </a:rPr>
              <a:t>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ocs.google.com/spreadsheets/d/1AutEpW2hU6I8Xbt62NzADokTxcLsO_MCjzKMt2AMOLk/edit?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4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INFINET DEVICES OFFLINE</a:t>
            </a:r>
            <a:r>
              <a:rPr lang="en-US"/>
              <a:t> ANALYSIS</a:t>
            </a:r>
            <a:endParaRPr sz="2400"/>
          </a:p>
        </p:txBody>
      </p:sp>
      <p:sp>
        <p:nvSpPr>
          <p:cNvPr id="166" name="Google Shape;166;p19"/>
          <p:cNvSpPr txBox="1"/>
          <p:nvPr/>
        </p:nvSpPr>
        <p:spPr>
          <a:xfrm>
            <a:off x="8940175" y="5672300"/>
            <a:ext cx="2943000" cy="51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SemiBold"/>
                <a:ea typeface="Nunito SemiBold"/>
                <a:cs typeface="Nunito SemiBold"/>
                <a:sym typeface="Nunito SemiBold"/>
              </a:rPr>
              <a:t>Analysis by:  </a:t>
            </a:r>
            <a:endParaRPr>
              <a:latin typeface="Nunito SemiBold"/>
              <a:ea typeface="Nunito SemiBold"/>
              <a:cs typeface="Nunito SemiBold"/>
              <a:sym typeface="Nunito SemiBold"/>
            </a:endParaRPr>
          </a:p>
          <a:p>
            <a:pPr indent="0" lvl="0" marL="0" rtl="0" algn="l">
              <a:spcBef>
                <a:spcPts val="0"/>
              </a:spcBef>
              <a:spcAft>
                <a:spcPts val="0"/>
              </a:spcAft>
              <a:buNone/>
            </a:pPr>
            <a:r>
              <a:rPr lang="en-US">
                <a:latin typeface="Nunito SemiBold"/>
                <a:ea typeface="Nunito SemiBold"/>
                <a:cs typeface="Nunito SemiBold"/>
                <a:sym typeface="Nunito SemiBold"/>
              </a:rPr>
              <a:t>Quentin Odongo</a:t>
            </a:r>
            <a:endParaRPr>
              <a:latin typeface="Nunito SemiBold"/>
              <a:ea typeface="Nunito SemiBold"/>
              <a:cs typeface="Nunito SemiBold"/>
              <a:sym typeface="Nunito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8"/>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Recommendations</a:t>
            </a:r>
            <a:endParaRPr/>
          </a:p>
        </p:txBody>
      </p:sp>
      <p:sp>
        <p:nvSpPr>
          <p:cNvPr id="234" name="Google Shape;234;p28"/>
          <p:cNvSpPr txBox="1"/>
          <p:nvPr>
            <p:ph idx="1" type="subTitle"/>
          </p:nvPr>
        </p:nvSpPr>
        <p:spPr>
          <a:xfrm>
            <a:off x="458725" y="1022850"/>
            <a:ext cx="11274600" cy="51615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Increase DHCP lease time for the devices to a much longer amount of time (e.g. 9999 hours) to reduce the connectivity interruptions</a:t>
            </a:r>
            <a:endParaRPr/>
          </a:p>
          <a:p>
            <a:pPr indent="-406400" lvl="0" marL="457200" rtl="0" algn="l">
              <a:spcBef>
                <a:spcPts val="0"/>
              </a:spcBef>
              <a:spcAft>
                <a:spcPts val="0"/>
              </a:spcAft>
              <a:buSzPts val="2800"/>
              <a:buChar char="●"/>
            </a:pPr>
            <a:r>
              <a:rPr lang="en-US"/>
              <a:t>Develop a mechanism for automatically updating the Radio Monitor app, along with other apps on the android box that require regular updates, i.e. AirDroid Biz Daemon, Ryarc CM Player and AFWall+</a:t>
            </a:r>
            <a:endParaRPr/>
          </a:p>
        </p:txBody>
      </p:sp>
      <p:sp>
        <p:nvSpPr>
          <p:cNvPr id="235" name="Google Shape;235;p28"/>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p>
            <a:pPr indent="-482600" lvl="0" marL="609600" rtl="0" algn="l">
              <a:spcBef>
                <a:spcPts val="1000"/>
              </a:spcBef>
              <a:spcAft>
                <a:spcPts val="0"/>
              </a:spcAft>
              <a:buSzPts val="2800"/>
              <a:buAutoNum type="arabicPeriod"/>
            </a:pPr>
            <a:r>
              <a:rPr lang="en-US" u="sng">
                <a:solidFill>
                  <a:schemeClr val="hlink"/>
                </a:solidFill>
                <a:hlinkClick action="ppaction://hlinksldjump" r:id="rId3"/>
              </a:rPr>
              <a:t>Issue Definition</a:t>
            </a:r>
            <a:endParaRPr/>
          </a:p>
          <a:p>
            <a:pPr indent="-482600" lvl="0" marL="609600" rtl="0" algn="l">
              <a:spcBef>
                <a:spcPts val="0"/>
              </a:spcBef>
              <a:spcAft>
                <a:spcPts val="0"/>
              </a:spcAft>
              <a:buSzPts val="2800"/>
              <a:buAutoNum type="arabicPeriod"/>
            </a:pPr>
            <a:r>
              <a:rPr lang="en-US" u="sng">
                <a:solidFill>
                  <a:schemeClr val="hlink"/>
                </a:solidFill>
                <a:hlinkClick action="ppaction://hlinksldjump" r:id="rId4"/>
              </a:rPr>
              <a:t>What We Know</a:t>
            </a:r>
            <a:endParaRPr/>
          </a:p>
          <a:p>
            <a:pPr indent="-482600" lvl="0" marL="609600" rtl="0" algn="l">
              <a:spcBef>
                <a:spcPts val="0"/>
              </a:spcBef>
              <a:spcAft>
                <a:spcPts val="0"/>
              </a:spcAft>
              <a:buSzPts val="2800"/>
              <a:buAutoNum type="arabicPeriod"/>
            </a:pPr>
            <a:r>
              <a:rPr lang="en-US" u="sng">
                <a:solidFill>
                  <a:schemeClr val="hlink"/>
                </a:solidFill>
                <a:hlinkClick action="ppaction://hlinksldjump" r:id="rId5"/>
              </a:rPr>
              <a:t>Analyze</a:t>
            </a:r>
            <a:endParaRPr/>
          </a:p>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Issue Definition</a:t>
            </a:r>
            <a:endParaRPr/>
          </a:p>
        </p:txBody>
      </p:sp>
      <p:sp>
        <p:nvSpPr>
          <p:cNvPr id="178" name="Google Shape;178;p21"/>
          <p:cNvSpPr txBox="1"/>
          <p:nvPr>
            <p:ph idx="1" type="subTitle"/>
          </p:nvPr>
        </p:nvSpPr>
        <p:spPr>
          <a:xfrm>
            <a:off x="458700" y="957200"/>
            <a:ext cx="11274600" cy="50391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The 4 android boxes running the Infinet POC have been intermittently going offline, as shown on AirDroid and KOKO Core</a:t>
            </a:r>
            <a:endParaRPr/>
          </a:p>
          <a:p>
            <a:pPr indent="-406400" lvl="0" marL="457200" rtl="0" algn="l">
              <a:spcBef>
                <a:spcPts val="0"/>
              </a:spcBef>
              <a:spcAft>
                <a:spcPts val="0"/>
              </a:spcAft>
              <a:buSzPts val="2800"/>
              <a:buChar char="●"/>
            </a:pPr>
            <a:r>
              <a:rPr lang="en-US"/>
              <a:t>Remote control of the devices was affected, as well as the WiFi hotspot provided by the device to Infinet customers</a:t>
            </a:r>
            <a:endParaRPr/>
          </a:p>
          <a:p>
            <a:pPr indent="-406400" lvl="0" marL="457200" rtl="0" algn="l">
              <a:spcBef>
                <a:spcPts val="0"/>
              </a:spcBef>
              <a:spcAft>
                <a:spcPts val="0"/>
              </a:spcAft>
              <a:buSzPts val="2800"/>
              <a:buChar char="●"/>
            </a:pPr>
            <a:r>
              <a:rPr lang="en-US"/>
              <a:t>Objective is to determine the root causes of the devices going offline and finding the best solution to employ to solve the issue</a:t>
            </a:r>
            <a:endParaRPr/>
          </a:p>
        </p:txBody>
      </p:sp>
      <p:sp>
        <p:nvSpPr>
          <p:cNvPr id="179" name="Google Shape;179;p2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186" name="Google Shape;186;p22"/>
          <p:cNvSpPr txBox="1"/>
          <p:nvPr>
            <p:ph idx="1" type="subTitle"/>
          </p:nvPr>
        </p:nvSpPr>
        <p:spPr>
          <a:xfrm>
            <a:off x="458700" y="1003050"/>
            <a:ext cx="11274600" cy="5310000"/>
          </a:xfrm>
          <a:prstGeom prst="rect">
            <a:avLst/>
          </a:prstGeom>
        </p:spPr>
        <p:txBody>
          <a:bodyPr anchorCtr="0" anchor="t" bIns="91425" lIns="91425" spcFirstLastPara="1" rIns="91425" wrap="square" tIns="0">
            <a:noAutofit/>
          </a:bodyPr>
          <a:lstStyle/>
          <a:p>
            <a:pPr indent="-406400" lvl="0" marL="457200" rtl="0" algn="l">
              <a:spcBef>
                <a:spcPts val="1000"/>
              </a:spcBef>
              <a:spcAft>
                <a:spcPts val="0"/>
              </a:spcAft>
              <a:buSzPts val="2800"/>
              <a:buChar char="●"/>
            </a:pPr>
            <a:r>
              <a:rPr lang="en-US"/>
              <a:t>Data collected on the 4 devices revealed the following:</a:t>
            </a:r>
            <a:endParaRPr/>
          </a:p>
          <a:p>
            <a:pPr indent="-355600" lvl="1" marL="914400" rtl="0" algn="l">
              <a:lnSpc>
                <a:spcPct val="120000"/>
              </a:lnSpc>
              <a:spcBef>
                <a:spcPts val="0"/>
              </a:spcBef>
              <a:spcAft>
                <a:spcPts val="0"/>
              </a:spcAft>
              <a:buSzPts val="2000"/>
              <a:buChar char="○"/>
            </a:pPr>
            <a:r>
              <a:rPr lang="en-US"/>
              <a:t>‘internet_connectity_available=false’ error: Internet connection was lost in the offline duration</a:t>
            </a:r>
            <a:endParaRPr/>
          </a:p>
          <a:p>
            <a:pPr indent="-355600" lvl="1" marL="914400" rtl="0" algn="l">
              <a:lnSpc>
                <a:spcPct val="120000"/>
              </a:lnSpc>
              <a:spcBef>
                <a:spcPts val="0"/>
              </a:spcBef>
              <a:spcAft>
                <a:spcPts val="0"/>
              </a:spcAft>
              <a:buSzPts val="2000"/>
              <a:buChar char="○"/>
            </a:pPr>
            <a:r>
              <a:rPr lang="en-US"/>
              <a:t>‘ip_ad</a:t>
            </a:r>
            <a:r>
              <a:rPr lang="en-US"/>
              <a:t>dress=No IP Address’ error: Devices’ IP addresses would not be detected sometimes</a:t>
            </a:r>
            <a:endParaRPr/>
          </a:p>
          <a:p>
            <a:pPr indent="-355600" lvl="1" marL="914400" rtl="0" algn="l">
              <a:lnSpc>
                <a:spcPct val="120000"/>
              </a:lnSpc>
              <a:spcBef>
                <a:spcPts val="0"/>
              </a:spcBef>
              <a:spcAft>
                <a:spcPts val="0"/>
              </a:spcAft>
              <a:buSzPts val="2000"/>
              <a:buChar char="○"/>
            </a:pPr>
            <a:r>
              <a:rPr lang="en-US"/>
              <a:t>Internet connectivity was restored only when the device’s IP address was not detected by the Radio Monitor app (which sends heartbeats to the server), which triggers the restarting of the network port of the device, thus detecting the IP address and re-establishing internet connection</a:t>
            </a:r>
            <a:endParaRPr/>
          </a:p>
          <a:p>
            <a:pPr indent="-355600" lvl="1" marL="914400" rtl="0" algn="l">
              <a:lnSpc>
                <a:spcPct val="120000"/>
              </a:lnSpc>
              <a:spcBef>
                <a:spcPts val="0"/>
              </a:spcBef>
              <a:spcAft>
                <a:spcPts val="0"/>
              </a:spcAft>
              <a:buSzPts val="2000"/>
              <a:buChar char="○"/>
            </a:pPr>
            <a:r>
              <a:rPr lang="en-US"/>
              <a:t>Device installed in Perfect Gas KP displayed an authorization token expiry error (error related to OTP generation on server)</a:t>
            </a:r>
            <a:endParaRPr/>
          </a:p>
          <a:p>
            <a:pPr indent="-355600" lvl="1" marL="914400" rtl="0" algn="l">
              <a:lnSpc>
                <a:spcPct val="120000"/>
              </a:lnSpc>
              <a:spcBef>
                <a:spcPts val="0"/>
              </a:spcBef>
              <a:spcAft>
                <a:spcPts val="0"/>
              </a:spcAft>
              <a:buSzPts val="2000"/>
              <a:buChar char="○"/>
            </a:pPr>
            <a:r>
              <a:rPr lang="en-US"/>
              <a:t>Radio Monitor app was outdated on the 4 devices (version 1.0 or 1.0.1; latest version is 1.0.2)</a:t>
            </a:r>
            <a:endParaRPr/>
          </a:p>
          <a:p>
            <a:pPr indent="-355600" lvl="1" marL="914400" rtl="0" algn="l">
              <a:lnSpc>
                <a:spcPct val="120000"/>
              </a:lnSpc>
              <a:spcBef>
                <a:spcPts val="0"/>
              </a:spcBef>
              <a:spcAft>
                <a:spcPts val="0"/>
              </a:spcAft>
              <a:buSzPts val="2000"/>
              <a:buChar char="○"/>
            </a:pPr>
            <a:r>
              <a:rPr lang="en-US"/>
              <a:t>More details available in the following </a:t>
            </a:r>
            <a:r>
              <a:rPr lang="en-US" u="sng">
                <a:solidFill>
                  <a:schemeClr val="hlink"/>
                </a:solidFill>
                <a:hlinkClick r:id="rId3"/>
              </a:rPr>
              <a:t>sheet</a:t>
            </a:r>
            <a:endParaRPr/>
          </a:p>
        </p:txBody>
      </p:sp>
      <p:sp>
        <p:nvSpPr>
          <p:cNvPr id="187" name="Google Shape;187;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3"/>
          <p:cNvSpPr txBox="1"/>
          <p:nvPr>
            <p:ph type="title"/>
          </p:nvPr>
        </p:nvSpPr>
        <p:spPr>
          <a:xfrm>
            <a:off x="1200325" y="104618"/>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 Cont’d</a:t>
            </a:r>
            <a:endParaRPr/>
          </a:p>
        </p:txBody>
      </p:sp>
      <p:sp>
        <p:nvSpPr>
          <p:cNvPr id="194" name="Google Shape;194;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195" name="Google Shape;195;p23"/>
          <p:cNvSpPr txBox="1"/>
          <p:nvPr>
            <p:ph idx="1" type="subTitle"/>
          </p:nvPr>
        </p:nvSpPr>
        <p:spPr>
          <a:xfrm>
            <a:off x="458725" y="964000"/>
            <a:ext cx="11274600" cy="5220300"/>
          </a:xfrm>
          <a:prstGeom prst="rect">
            <a:avLst/>
          </a:prstGeom>
        </p:spPr>
        <p:txBody>
          <a:bodyPr anchorCtr="0" anchor="t" bIns="45700" lIns="91425" spcFirstLastPara="1" rIns="91425" wrap="square" tIns="45700">
            <a:noAutofit/>
          </a:bodyPr>
          <a:lstStyle/>
          <a:p>
            <a:pPr indent="-406400" lvl="0" marL="457200" marR="0" rtl="0" algn="l">
              <a:lnSpc>
                <a:spcPct val="120000"/>
              </a:lnSpc>
              <a:spcBef>
                <a:spcPts val="1000"/>
              </a:spcBef>
              <a:spcAft>
                <a:spcPts val="0"/>
              </a:spcAft>
              <a:buSzPts val="2800"/>
              <a:buChar char="●"/>
            </a:pPr>
            <a:r>
              <a:rPr lang="en-US"/>
              <a:t>After manually updating the Radio Monitor app on the devices to the latest version the following was observed:</a:t>
            </a:r>
            <a:endParaRPr/>
          </a:p>
          <a:p>
            <a:pPr indent="-355600" lvl="1" marL="914400" marR="0" rtl="0" algn="l">
              <a:lnSpc>
                <a:spcPct val="120000"/>
              </a:lnSpc>
              <a:spcBef>
                <a:spcPts val="0"/>
              </a:spcBef>
              <a:spcAft>
                <a:spcPts val="0"/>
              </a:spcAft>
              <a:buSzPts val="2000"/>
              <a:buChar char="○"/>
            </a:pPr>
            <a:r>
              <a:rPr lang="en-US"/>
              <a:t>The ‘internet_connectivity_available=false’ and ‘ip_address=No IP address’ errors both trigger a restart to the devices’ network ports, re-establishing internet connectivity and detecting their IP addresses</a:t>
            </a:r>
            <a:endParaRPr/>
          </a:p>
          <a:p>
            <a:pPr indent="-355600" lvl="1" marL="914400" marR="0" rtl="0" algn="l">
              <a:lnSpc>
                <a:spcPct val="120000"/>
              </a:lnSpc>
              <a:spcBef>
                <a:spcPts val="0"/>
              </a:spcBef>
              <a:spcAft>
                <a:spcPts val="0"/>
              </a:spcAft>
              <a:buSzPts val="2000"/>
              <a:buChar char="○"/>
            </a:pPr>
            <a:r>
              <a:rPr lang="en-US"/>
              <a:t>The devices currently regain online status within ~10 seconds of losing connectivity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01" name="Google Shape;201;p24"/>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Analyze</a:t>
            </a:r>
            <a:endParaRPr/>
          </a:p>
        </p:txBody>
      </p:sp>
      <p:sp>
        <p:nvSpPr>
          <p:cNvPr id="202" name="Google Shape;202;p24"/>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342900" lvl="0" marL="457200" rtl="0" algn="l">
              <a:spcBef>
                <a:spcPts val="0"/>
              </a:spcBef>
              <a:spcAft>
                <a:spcPts val="0"/>
              </a:spcAft>
              <a:buSzPts val="1800"/>
              <a:buAutoNum type="arabicPeriod"/>
            </a:pPr>
            <a:r>
              <a:rPr lang="en-US"/>
              <a:t>Identify possible root causes</a:t>
            </a:r>
            <a:endParaRPr/>
          </a:p>
          <a:p>
            <a:pPr indent="-342900" lvl="0" marL="457200" rtl="0" algn="l">
              <a:spcBef>
                <a:spcPts val="0"/>
              </a:spcBef>
              <a:spcAft>
                <a:spcPts val="0"/>
              </a:spcAft>
              <a:buSzPts val="1800"/>
              <a:buAutoNum type="arabicPeriod"/>
            </a:pPr>
            <a:r>
              <a:rPr lang="en-US"/>
              <a:t>Analyze the root causes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Cause and Effect Diagram</a:t>
            </a:r>
            <a:endParaRPr/>
          </a:p>
        </p:txBody>
      </p:sp>
      <p:sp>
        <p:nvSpPr>
          <p:cNvPr id="209" name="Google Shape;209;p2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210" name="Google Shape;210;p25"/>
          <p:cNvPicPr preferRelativeResize="0"/>
          <p:nvPr/>
        </p:nvPicPr>
        <p:blipFill>
          <a:blip r:embed="rId3">
            <a:alphaModFix/>
          </a:blip>
          <a:stretch>
            <a:fillRect/>
          </a:stretch>
        </p:blipFill>
        <p:spPr>
          <a:xfrm>
            <a:off x="895988" y="1058105"/>
            <a:ext cx="10400026" cy="52398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Possible Root Causes</a:t>
            </a:r>
            <a:endParaRPr/>
          </a:p>
        </p:txBody>
      </p:sp>
      <p:sp>
        <p:nvSpPr>
          <p:cNvPr id="217" name="Google Shape;217;p26"/>
          <p:cNvSpPr txBox="1"/>
          <p:nvPr>
            <p:ph idx="1" type="subTitle"/>
          </p:nvPr>
        </p:nvSpPr>
        <p:spPr>
          <a:xfrm>
            <a:off x="458725" y="970900"/>
            <a:ext cx="11274600" cy="52134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Limited Android Support of Ethernet Interface: Research shows that most android devices that support internet connection through Ethernet have issues dropping connection, thus it could be a firmware issue with the android boxes</a:t>
            </a:r>
            <a:endParaRPr/>
          </a:p>
          <a:p>
            <a:pPr indent="-406400" lvl="0" marL="457200" rtl="0" algn="l">
              <a:spcBef>
                <a:spcPts val="0"/>
              </a:spcBef>
              <a:spcAft>
                <a:spcPts val="0"/>
              </a:spcAft>
              <a:buSzPts val="2800"/>
              <a:buChar char="●"/>
            </a:pPr>
            <a:r>
              <a:rPr lang="en-US"/>
              <a:t>DHCP Lease Renewal Issue: The modem may be handling DHCP lease renewal poorly (renewal of the use of an IP address by the android box) when it or the android box restarts</a:t>
            </a:r>
            <a:endParaRPr/>
          </a:p>
        </p:txBody>
      </p:sp>
      <p:sp>
        <p:nvSpPr>
          <p:cNvPr id="218" name="Google Shape;218;p26"/>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Analyze Possible Root Causes: </a:t>
            </a:r>
            <a:r>
              <a:rPr b="1" lang="en-US" sz="2800">
                <a:latin typeface="Nunito"/>
                <a:ea typeface="Nunito"/>
                <a:cs typeface="Nunito"/>
                <a:sym typeface="Nunito"/>
              </a:rPr>
              <a:t>Dhcp Lease Assignment</a:t>
            </a:r>
            <a:endParaRPr b="1">
              <a:latin typeface="Nunito"/>
              <a:ea typeface="Nunito"/>
              <a:cs typeface="Nunito"/>
              <a:sym typeface="Nunito"/>
            </a:endParaRPr>
          </a:p>
        </p:txBody>
      </p:sp>
      <p:sp>
        <p:nvSpPr>
          <p:cNvPr id="225" name="Google Shape;225;p2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26" name="Google Shape;226;p27"/>
          <p:cNvSpPr txBox="1"/>
          <p:nvPr/>
        </p:nvSpPr>
        <p:spPr>
          <a:xfrm>
            <a:off x="7673900" y="3681100"/>
            <a:ext cx="4364100" cy="254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unito SemiBold"/>
              <a:ea typeface="Nunito SemiBold"/>
              <a:cs typeface="Nunito SemiBold"/>
              <a:sym typeface="Nunito SemiBold"/>
            </a:endParaRPr>
          </a:p>
        </p:txBody>
      </p:sp>
      <p:sp>
        <p:nvSpPr>
          <p:cNvPr id="227" name="Google Shape;227;p27"/>
          <p:cNvSpPr txBox="1"/>
          <p:nvPr>
            <p:ph idx="1" type="subTitle"/>
          </p:nvPr>
        </p:nvSpPr>
        <p:spPr>
          <a:xfrm>
            <a:off x="382525" y="1040200"/>
            <a:ext cx="11274600" cy="5220300"/>
          </a:xfrm>
          <a:prstGeom prst="rect">
            <a:avLst/>
          </a:prstGeom>
        </p:spPr>
        <p:txBody>
          <a:bodyPr anchorCtr="0" anchor="t" bIns="45700" lIns="91425" spcFirstLastPara="1" rIns="91425" wrap="square" tIns="45700">
            <a:noAutofit/>
          </a:bodyPr>
          <a:lstStyle/>
          <a:p>
            <a:pPr indent="-361950" lvl="0" marL="457200" rtl="0" algn="l">
              <a:spcBef>
                <a:spcPts val="1000"/>
              </a:spcBef>
              <a:spcAft>
                <a:spcPts val="0"/>
              </a:spcAft>
              <a:buSzPts val="2100"/>
              <a:buChar char="●"/>
            </a:pPr>
            <a:r>
              <a:rPr lang="en-US"/>
              <a:t>Modem settings on DHCP leases were adjusted for this test with the following observations made:</a:t>
            </a:r>
            <a:endParaRPr/>
          </a:p>
          <a:p>
            <a:pPr indent="-355600" lvl="1" marL="914400" marR="0" rtl="0" algn="l">
              <a:lnSpc>
                <a:spcPct val="120000"/>
              </a:lnSpc>
              <a:spcBef>
                <a:spcPts val="0"/>
              </a:spcBef>
              <a:spcAft>
                <a:spcPts val="0"/>
              </a:spcAft>
              <a:buSzPts val="2000"/>
              <a:buChar char="○"/>
            </a:pPr>
            <a:r>
              <a:rPr lang="en-US"/>
              <a:t>With lease renewal originally set to occur every 12 hours (default setting), changing the renewal to occur every 1 hour increased connectivity interruptions to every hour as well, specifically at the time of the lease renewal</a:t>
            </a:r>
            <a:endParaRPr/>
          </a:p>
          <a:p>
            <a:pPr indent="-355600" lvl="1" marL="914400" marR="0" rtl="0" algn="l">
              <a:lnSpc>
                <a:spcPct val="120000"/>
              </a:lnSpc>
              <a:spcBef>
                <a:spcPts val="0"/>
              </a:spcBef>
              <a:spcAft>
                <a:spcPts val="0"/>
              </a:spcAft>
              <a:buSzPts val="2000"/>
              <a:buChar char="○"/>
            </a:pPr>
            <a:r>
              <a:rPr lang="en-US"/>
              <a:t>Setting a static IP (within the range of IPs that are assigned by DHCP server) for the android box failed to resolve the issue, as internet connectivity was still being interrupted every hour</a:t>
            </a:r>
            <a:endParaRPr/>
          </a:p>
          <a:p>
            <a:pPr indent="-355600" lvl="1" marL="914400" marR="0" rtl="0" algn="l">
              <a:lnSpc>
                <a:spcPct val="120000"/>
              </a:lnSpc>
              <a:spcBef>
                <a:spcPts val="0"/>
              </a:spcBef>
              <a:spcAft>
                <a:spcPts val="0"/>
              </a:spcAft>
              <a:buSzPts val="2000"/>
              <a:buChar char="○"/>
            </a:pPr>
            <a:r>
              <a:rPr lang="en-US"/>
              <a:t>Setting a static IP (outside the range of IPs that are assigned by DHCP server) for the android box also failed to resolve the issue, with the same results being exhibited</a:t>
            </a:r>
            <a:endParaRPr/>
          </a:p>
          <a:p>
            <a:pPr indent="-355600" lvl="1" marL="914400" marR="0" rtl="0" algn="l">
              <a:lnSpc>
                <a:spcPct val="120000"/>
              </a:lnSpc>
              <a:spcBef>
                <a:spcPts val="0"/>
              </a:spcBef>
              <a:spcAft>
                <a:spcPts val="0"/>
              </a:spcAft>
              <a:buSzPts val="2000"/>
              <a:buChar char="○"/>
            </a:pPr>
            <a:r>
              <a:rPr lang="en-US"/>
              <a:t>Increasing lease time to 9999 hours (~416 days) significantly reduced internet connectivity interruptions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